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23" r:id="rId2"/>
    <p:sldId id="412" r:id="rId3"/>
    <p:sldId id="443" r:id="rId4"/>
    <p:sldId id="416" r:id="rId5"/>
    <p:sldId id="414" r:id="rId6"/>
    <p:sldId id="444" r:id="rId7"/>
    <p:sldId id="418" r:id="rId8"/>
    <p:sldId id="419" r:id="rId9"/>
    <p:sldId id="445" r:id="rId10"/>
    <p:sldId id="360" r:id="rId11"/>
    <p:sldId id="424" r:id="rId12"/>
    <p:sldId id="446" r:id="rId13"/>
    <p:sldId id="361" r:id="rId14"/>
    <p:sldId id="425" r:id="rId15"/>
    <p:sldId id="447" r:id="rId16"/>
    <p:sldId id="362" r:id="rId17"/>
    <p:sldId id="426" r:id="rId18"/>
    <p:sldId id="449" r:id="rId19"/>
    <p:sldId id="364" r:id="rId20"/>
    <p:sldId id="428" r:id="rId21"/>
    <p:sldId id="450" r:id="rId22"/>
    <p:sldId id="365" r:id="rId23"/>
    <p:sldId id="452" r:id="rId24"/>
    <p:sldId id="453" r:id="rId25"/>
    <p:sldId id="366" r:id="rId26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DBDED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21" autoAdjust="0"/>
    <p:restoredTop sz="94349" autoAdjust="0"/>
  </p:normalViewPr>
  <p:slideViewPr>
    <p:cSldViewPr>
      <p:cViewPr>
        <p:scale>
          <a:sx n="75" d="100"/>
          <a:sy n="75" d="100"/>
        </p:scale>
        <p:origin x="-1579" y="-2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BE703-7723-4AC6-A20F-BB82679ED64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ADF8F9-0FDB-4D63-A59B-8C88D71D03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11CC-6D47-4C53-B07B-C6233D5B2ACA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F13B-B5B7-4BDC-93E1-805910CC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11CC-6D47-4C53-B07B-C6233D5B2ACA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F13B-B5B7-4BDC-93E1-805910CC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11CC-6D47-4C53-B07B-C6233D5B2ACA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F13B-B5B7-4BDC-93E1-805910CC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11CC-6D47-4C53-B07B-C6233D5B2ACA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F13B-B5B7-4BDC-93E1-805910CC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11CC-6D47-4C53-B07B-C6233D5B2ACA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F13B-B5B7-4BDC-93E1-805910CC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11CC-6D47-4C53-B07B-C6233D5B2ACA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F13B-B5B7-4BDC-93E1-805910CC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11CC-6D47-4C53-B07B-C6233D5B2ACA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F13B-B5B7-4BDC-93E1-805910CC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11CC-6D47-4C53-B07B-C6233D5B2ACA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F13B-B5B7-4BDC-93E1-805910CC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11CC-6D47-4C53-B07B-C6233D5B2ACA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F13B-B5B7-4BDC-93E1-805910CC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11CC-6D47-4C53-B07B-C6233D5B2ACA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F13B-B5B7-4BDC-93E1-805910CC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E11CC-6D47-4C53-B07B-C6233D5B2ACA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F13B-B5B7-4BDC-93E1-805910CC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E11CC-6D47-4C53-B07B-C6233D5B2ACA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8F13B-B5B7-4BDC-93E1-805910CC2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MYCLOUD-FU21PP\Public\&#1063;&#1058;&#1045;&#1053;&#1048;&#1071;%20&#1054;&#1073;&#1097;&#1072;&#1103;\&#1042;&#1080;&#1082;&#1090;&#1086;&#1088;&#1080;&#1085;&#1072;%20&#1064;&#1082;&#1086;&#1083;&#1072;%20&#1055;&#1072;&#1089;&#1093;&#1072;%202019\&#1052;&#1080;&#1085;&#1091;&#1090;&#1072;_&#1085;&#1072;_&#1086;&#1073;&#1089;&#1091;&#1078;&#1076;&#1077;&#1085;&#1080;&#1077;.mp3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MYCLOUD-FU21PP\Public\&#1063;&#1058;&#1045;&#1053;&#1048;&#1071;%20&#1054;&#1073;&#1097;&#1072;&#1103;\&#1042;&#1080;&#1082;&#1090;&#1086;&#1088;&#1080;&#1085;&#1072;%20&#1064;&#1082;&#1086;&#1083;&#1072;%20&#1055;&#1072;&#1089;&#1093;&#1072;%202019\&#1052;&#1080;&#1085;&#1091;&#1090;&#1072;_&#1085;&#1072;_&#1086;&#1073;&#1089;&#1091;&#1078;&#1076;&#1077;&#1085;&#1080;&#1077;.mp3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MYCLOUD-FU21PP\Public\&#1063;&#1058;&#1045;&#1053;&#1048;&#1071;%20&#1054;&#1073;&#1097;&#1072;&#1103;\&#1042;&#1080;&#1082;&#1090;&#1086;&#1088;&#1080;&#1085;&#1072;%20&#1064;&#1082;&#1086;&#1083;&#1072;%20&#1055;&#1072;&#1089;&#1093;&#1072;%202019\&#1052;&#1080;&#1085;&#1091;&#1090;&#1072;_&#1085;&#1072;_&#1086;&#1073;&#1089;&#1091;&#1078;&#1076;&#1077;&#1085;&#1080;&#1077;.mp3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MYCLOUD-FU21PP\Public\&#1063;&#1058;&#1045;&#1053;&#1048;&#1071;%20&#1054;&#1073;&#1097;&#1072;&#1103;\&#1042;&#1080;&#1082;&#1090;&#1086;&#1088;&#1080;&#1085;&#1072;%20&#1064;&#1082;&#1086;&#1083;&#1072;%20&#1055;&#1072;&#1089;&#1093;&#1072;%202019\&#1052;&#1080;&#1085;&#1091;&#1090;&#1072;_&#1085;&#1072;_&#1086;&#1073;&#1089;&#1091;&#1078;&#1076;&#1077;&#1085;&#1080;&#1077;.mp3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MYCLOUD-FU21PP\Public\&#1063;&#1058;&#1045;&#1053;&#1048;&#1071;%20&#1054;&#1073;&#1097;&#1072;&#1103;\&#1042;&#1080;&#1082;&#1090;&#1086;&#1088;&#1080;&#1085;&#1072;%20&#1064;&#1082;&#1086;&#1083;&#1072;%20&#1055;&#1072;&#1089;&#1093;&#1072;%202019\&#1052;&#1080;&#1085;&#1091;&#1090;&#1072;_&#1085;&#1072;_&#1086;&#1073;&#1089;&#1091;&#1078;&#1076;&#1077;&#1085;&#1080;&#1077;.mp3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MYCLOUD-FU21PP\Public\&#1063;&#1058;&#1045;&#1053;&#1048;&#1071;%20&#1054;&#1073;&#1097;&#1072;&#1103;\&#1042;&#1080;&#1082;&#1090;&#1086;&#1088;&#1080;&#1085;&#1072;%20&#1064;&#1082;&#1086;&#1083;&#1072;%20&#1055;&#1072;&#1089;&#1093;&#1072;%202019\&#1052;&#1080;&#1085;&#1091;&#1090;&#1072;_&#1085;&#1072;_&#1086;&#1073;&#1089;&#1091;&#1078;&#1076;&#1077;&#1085;&#1080;&#1077;.mp3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MYCLOUD-FU21PP\Public\&#1063;&#1058;&#1045;&#1053;&#1048;&#1071;%20&#1054;&#1073;&#1097;&#1072;&#1103;\&#1042;&#1080;&#1082;&#1090;&#1086;&#1088;&#1080;&#1085;&#1072;%20&#1064;&#1082;&#1086;&#1083;&#1072;%20&#1055;&#1072;&#1089;&#1093;&#1072;%202019\&#1052;&#1080;&#1085;&#1091;&#1090;&#1072;_&#1085;&#1072;_&#1086;&#1073;&#1089;&#1091;&#1078;&#1076;&#1077;&#1085;&#1080;&#1077;.mp3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MYCLOUD-FU21PP\Public\&#1063;&#1058;&#1045;&#1053;&#1048;&#1071;%20&#1054;&#1073;&#1097;&#1072;&#1103;\&#1042;&#1080;&#1082;&#1090;&#1086;&#1088;&#1080;&#1085;&#1072;%20&#1064;&#1082;&#1086;&#1083;&#1072;%20&#1055;&#1072;&#1089;&#1093;&#1072;%202019\&#1052;&#1080;&#1085;&#1091;&#1090;&#1072;_&#1085;&#1072;_&#1086;&#1073;&#1089;&#1091;&#1078;&#1076;&#1077;&#1085;&#1080;&#1077;.mp3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467544" y="6525344"/>
            <a:ext cx="8208912" cy="108000"/>
          </a:xfrm>
          <a:prstGeom prst="rect">
            <a:avLst/>
          </a:prstGeom>
          <a:solidFill>
            <a:srgbClr val="0070C0"/>
          </a:solidFill>
          <a:ln w="12700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467544" y="260648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/>
              <a:t>4. </a:t>
            </a:r>
            <a:r>
              <a:rPr lang="ru-RU" sz="2800" b="1" dirty="0" smtClean="0"/>
              <a:t>Учеников Христа, написавших Евангелия, называют евангелистами. </a:t>
            </a:r>
          </a:p>
          <a:p>
            <a:pPr lvl="0"/>
            <a:r>
              <a:rPr lang="ru-RU" sz="2800" b="1" dirty="0" smtClean="0"/>
              <a:t>Вспомните, сколько их было?</a:t>
            </a:r>
            <a:endParaRPr lang="ru-RU" sz="2600" dirty="0"/>
          </a:p>
        </p:txBody>
      </p:sp>
      <p:grpSp>
        <p:nvGrpSpPr>
          <p:cNvPr id="2" name="Группа 28"/>
          <p:cNvGrpSpPr/>
          <p:nvPr/>
        </p:nvGrpSpPr>
        <p:grpSpPr>
          <a:xfrm>
            <a:off x="467544" y="1772816"/>
            <a:ext cx="8208912" cy="1008112"/>
            <a:chOff x="5220072" y="2060848"/>
            <a:chExt cx="6576856" cy="100811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 </a:t>
              </a:r>
              <a:r>
                <a:rPr lang="ru-RU" sz="2800" dirty="0" smtClean="0"/>
                <a:t>6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А.</a:t>
              </a:r>
              <a:endParaRPr lang="ru-RU" sz="3200" dirty="0"/>
            </a:p>
          </p:txBody>
        </p:sp>
      </p:grpSp>
      <p:grpSp>
        <p:nvGrpSpPr>
          <p:cNvPr id="3" name="Группа 29"/>
          <p:cNvGrpSpPr/>
          <p:nvPr/>
        </p:nvGrpSpPr>
        <p:grpSpPr>
          <a:xfrm>
            <a:off x="467544" y="2924944"/>
            <a:ext cx="8208912" cy="1008112"/>
            <a:chOff x="5220072" y="2060848"/>
            <a:chExt cx="6576856" cy="100811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800" dirty="0" smtClean="0"/>
                <a:t>  4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Б.</a:t>
              </a:r>
              <a:endParaRPr lang="ru-RU" sz="3200" dirty="0"/>
            </a:p>
          </p:txBody>
        </p:sp>
      </p:grpSp>
      <p:grpSp>
        <p:nvGrpSpPr>
          <p:cNvPr id="4" name="Группа 36"/>
          <p:cNvGrpSpPr/>
          <p:nvPr/>
        </p:nvGrpSpPr>
        <p:grpSpPr>
          <a:xfrm>
            <a:off x="467544" y="4077072"/>
            <a:ext cx="8208912" cy="1008112"/>
            <a:chOff x="5220072" y="2060848"/>
            <a:chExt cx="6576856" cy="1008112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 </a:t>
              </a:r>
              <a:r>
                <a:rPr lang="ru-RU" sz="2800" dirty="0" smtClean="0"/>
                <a:t>12</a:t>
              </a:r>
              <a:endParaRPr lang="en-US" sz="2800" dirty="0" smtClean="0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В.</a:t>
              </a:r>
              <a:endParaRPr lang="ru-RU" sz="3200" dirty="0"/>
            </a:p>
          </p:txBody>
        </p:sp>
      </p:grpSp>
      <p:grpSp>
        <p:nvGrpSpPr>
          <p:cNvPr id="5" name="Группа 39"/>
          <p:cNvGrpSpPr/>
          <p:nvPr/>
        </p:nvGrpSpPr>
        <p:grpSpPr>
          <a:xfrm>
            <a:off x="467544" y="5229200"/>
            <a:ext cx="8208912" cy="1008112"/>
            <a:chOff x="5220072" y="2060848"/>
            <a:chExt cx="6576856" cy="100811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800" dirty="0" smtClean="0"/>
                <a:t>  70</a:t>
              </a:r>
              <a:endParaRPr lang="ru-RU" sz="2400" dirty="0">
                <a:latin typeface="Arno Pro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Г.</a:t>
              </a:r>
              <a:endParaRPr lang="ru-RU" sz="3200" dirty="0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467544" y="6525344"/>
            <a:ext cx="8208912" cy="108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Минута_на_обсужд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3573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064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467544" y="260648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/>
              <a:t>4. </a:t>
            </a:r>
            <a:r>
              <a:rPr lang="ru-RU" sz="2800" b="1" dirty="0" smtClean="0"/>
              <a:t>Учеников Христа, написавших Евангелия, называют евангелистами. </a:t>
            </a:r>
          </a:p>
          <a:p>
            <a:pPr lvl="0"/>
            <a:r>
              <a:rPr lang="ru-RU" sz="2800" b="1" dirty="0" smtClean="0"/>
              <a:t>Вспомните, сколько их было?</a:t>
            </a:r>
            <a:endParaRPr lang="ru-RU" sz="2600" dirty="0"/>
          </a:p>
        </p:txBody>
      </p:sp>
      <p:grpSp>
        <p:nvGrpSpPr>
          <p:cNvPr id="2" name="Группа 28"/>
          <p:cNvGrpSpPr/>
          <p:nvPr/>
        </p:nvGrpSpPr>
        <p:grpSpPr>
          <a:xfrm>
            <a:off x="467544" y="1772816"/>
            <a:ext cx="8208912" cy="1008112"/>
            <a:chOff x="5220072" y="2060848"/>
            <a:chExt cx="6576856" cy="100811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 </a:t>
              </a:r>
              <a:r>
                <a:rPr lang="ru-RU" sz="2800" dirty="0" smtClean="0"/>
                <a:t>6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А.</a:t>
              </a:r>
              <a:endParaRPr lang="ru-RU" sz="3200" dirty="0"/>
            </a:p>
          </p:txBody>
        </p:sp>
      </p:grpSp>
      <p:grpSp>
        <p:nvGrpSpPr>
          <p:cNvPr id="3" name="Группа 29"/>
          <p:cNvGrpSpPr/>
          <p:nvPr/>
        </p:nvGrpSpPr>
        <p:grpSpPr>
          <a:xfrm>
            <a:off x="467544" y="2924944"/>
            <a:ext cx="8208912" cy="1008112"/>
            <a:chOff x="5220072" y="2060848"/>
            <a:chExt cx="6576856" cy="100811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800" dirty="0" smtClean="0"/>
                <a:t>  </a:t>
              </a:r>
              <a:r>
                <a:rPr lang="ru-RU" sz="2800" b="1" dirty="0" smtClean="0">
                  <a:solidFill>
                    <a:srgbClr val="00B050"/>
                  </a:solidFill>
                </a:rPr>
                <a:t>4</a:t>
              </a:r>
              <a:endParaRPr lang="ru-RU" sz="2800" b="1" dirty="0">
                <a:solidFill>
                  <a:srgbClr val="00B050"/>
                </a:solidFill>
                <a:latin typeface="Arno Pro" pitchFamily="18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</a:t>
              </a:r>
              <a:r>
                <a:rPr lang="ru-RU" sz="3200" b="1" dirty="0" smtClean="0">
                  <a:solidFill>
                    <a:srgbClr val="00B050"/>
                  </a:solidFill>
                </a:rPr>
                <a:t>Б.</a:t>
              </a:r>
              <a:endParaRPr lang="ru-RU" sz="32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" name="Группа 36"/>
          <p:cNvGrpSpPr/>
          <p:nvPr/>
        </p:nvGrpSpPr>
        <p:grpSpPr>
          <a:xfrm>
            <a:off x="467544" y="4077072"/>
            <a:ext cx="8208912" cy="1008112"/>
            <a:chOff x="5220072" y="2060848"/>
            <a:chExt cx="6576856" cy="1008112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 </a:t>
              </a:r>
              <a:r>
                <a:rPr lang="ru-RU" sz="2800" dirty="0" smtClean="0"/>
                <a:t>12</a:t>
              </a:r>
              <a:endParaRPr lang="en-US" sz="2800" dirty="0" smtClean="0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В.</a:t>
              </a:r>
              <a:endParaRPr lang="ru-RU" sz="3200" dirty="0"/>
            </a:p>
          </p:txBody>
        </p:sp>
      </p:grpSp>
      <p:grpSp>
        <p:nvGrpSpPr>
          <p:cNvPr id="5" name="Группа 39"/>
          <p:cNvGrpSpPr/>
          <p:nvPr/>
        </p:nvGrpSpPr>
        <p:grpSpPr>
          <a:xfrm>
            <a:off x="467544" y="5229200"/>
            <a:ext cx="8208912" cy="1008112"/>
            <a:chOff x="5220072" y="2060848"/>
            <a:chExt cx="6576856" cy="100811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800" dirty="0" smtClean="0"/>
                <a:t>  70</a:t>
              </a:r>
              <a:endParaRPr lang="ru-RU" sz="2400" dirty="0">
                <a:latin typeface="Arno Pro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Г.</a:t>
              </a:r>
              <a:endParaRPr lang="ru-RU" sz="3200" dirty="0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467544" y="6525344"/>
            <a:ext cx="8208912" cy="108000"/>
          </a:xfrm>
          <a:prstGeom prst="rect">
            <a:avLst/>
          </a:prstGeom>
          <a:solidFill>
            <a:srgbClr val="0070C0"/>
          </a:solidFill>
          <a:ln w="12700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467544" y="548680"/>
            <a:ext cx="820891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5</a:t>
            </a:r>
            <a:r>
              <a:rPr lang="ru-RU" sz="3600" dirty="0" smtClean="0"/>
              <a:t>. </a:t>
            </a:r>
            <a:r>
              <a:rPr lang="ru-RU" sz="3600" b="1" dirty="0" smtClean="0"/>
              <a:t>Сколько дней празднуется Пасха?</a:t>
            </a:r>
            <a:endParaRPr lang="ru-RU" sz="3600" dirty="0" smtClean="0"/>
          </a:p>
          <a:p>
            <a:endParaRPr lang="ru-RU" sz="2600" dirty="0"/>
          </a:p>
        </p:txBody>
      </p:sp>
      <p:grpSp>
        <p:nvGrpSpPr>
          <p:cNvPr id="2" name="Группа 28"/>
          <p:cNvGrpSpPr/>
          <p:nvPr/>
        </p:nvGrpSpPr>
        <p:grpSpPr>
          <a:xfrm>
            <a:off x="467544" y="1772816"/>
            <a:ext cx="8208912" cy="1008112"/>
            <a:chOff x="5220072" y="2060848"/>
            <a:chExt cx="6576856" cy="100811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dirty="0" smtClean="0"/>
                <a:t>  </a:t>
              </a:r>
              <a:r>
                <a:rPr lang="ru-RU" sz="2800" dirty="0" smtClean="0"/>
                <a:t>3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А.</a:t>
              </a:r>
              <a:endParaRPr lang="ru-RU" sz="3200" dirty="0"/>
            </a:p>
          </p:txBody>
        </p:sp>
      </p:grpSp>
      <p:grpSp>
        <p:nvGrpSpPr>
          <p:cNvPr id="3" name="Группа 29"/>
          <p:cNvGrpSpPr/>
          <p:nvPr/>
        </p:nvGrpSpPr>
        <p:grpSpPr>
          <a:xfrm>
            <a:off x="467544" y="2924944"/>
            <a:ext cx="8208912" cy="1008112"/>
            <a:chOff x="5220072" y="2060848"/>
            <a:chExt cx="6576856" cy="100811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000" dirty="0" smtClean="0"/>
                <a:t>  </a:t>
              </a:r>
              <a:r>
                <a:rPr lang="ru-RU" sz="2800" dirty="0" smtClean="0"/>
                <a:t>7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Б.</a:t>
              </a:r>
              <a:endParaRPr lang="ru-RU" sz="3200" dirty="0"/>
            </a:p>
          </p:txBody>
        </p:sp>
      </p:grpSp>
      <p:grpSp>
        <p:nvGrpSpPr>
          <p:cNvPr id="4" name="Группа 36"/>
          <p:cNvGrpSpPr/>
          <p:nvPr/>
        </p:nvGrpSpPr>
        <p:grpSpPr>
          <a:xfrm>
            <a:off x="467544" y="4077072"/>
            <a:ext cx="8208912" cy="1008112"/>
            <a:chOff x="5220072" y="2060848"/>
            <a:chExt cx="6576856" cy="1008112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100" dirty="0" smtClean="0"/>
                <a:t>   </a:t>
              </a:r>
              <a:r>
                <a:rPr lang="ru-RU" sz="2800" dirty="0" smtClean="0"/>
                <a:t>40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В.</a:t>
              </a:r>
              <a:endParaRPr lang="ru-RU" sz="3200" dirty="0"/>
            </a:p>
          </p:txBody>
        </p:sp>
      </p:grpSp>
      <p:grpSp>
        <p:nvGrpSpPr>
          <p:cNvPr id="5" name="Группа 39"/>
          <p:cNvGrpSpPr/>
          <p:nvPr/>
        </p:nvGrpSpPr>
        <p:grpSpPr>
          <a:xfrm>
            <a:off x="467544" y="5229200"/>
            <a:ext cx="8208910" cy="1008112"/>
            <a:chOff x="5220073" y="2060848"/>
            <a:chExt cx="6576855" cy="100811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000" dirty="0" smtClean="0"/>
                <a:t>   </a:t>
              </a:r>
              <a:r>
                <a:rPr lang="ru-RU" sz="2800" dirty="0" smtClean="0"/>
                <a:t>50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220073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Г.</a:t>
              </a:r>
              <a:endParaRPr lang="ru-RU" sz="3200" dirty="0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467544" y="6525344"/>
            <a:ext cx="8208912" cy="108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Минута_на_обсужд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3573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064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467544" y="548680"/>
            <a:ext cx="820891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5</a:t>
            </a:r>
            <a:r>
              <a:rPr lang="ru-RU" sz="3600" dirty="0" smtClean="0"/>
              <a:t>. </a:t>
            </a:r>
            <a:r>
              <a:rPr lang="ru-RU" sz="3600" b="1" dirty="0" smtClean="0"/>
              <a:t>Сколько дней празднуется Пасха?</a:t>
            </a:r>
            <a:endParaRPr lang="ru-RU" sz="3600" dirty="0" smtClean="0"/>
          </a:p>
          <a:p>
            <a:endParaRPr lang="ru-RU" sz="2600" dirty="0"/>
          </a:p>
        </p:txBody>
      </p:sp>
      <p:grpSp>
        <p:nvGrpSpPr>
          <p:cNvPr id="2" name="Группа 28"/>
          <p:cNvGrpSpPr/>
          <p:nvPr/>
        </p:nvGrpSpPr>
        <p:grpSpPr>
          <a:xfrm>
            <a:off x="467544" y="1772816"/>
            <a:ext cx="8208912" cy="1008112"/>
            <a:chOff x="5220072" y="2060848"/>
            <a:chExt cx="6576856" cy="100811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dirty="0" smtClean="0"/>
                <a:t>  </a:t>
              </a:r>
              <a:r>
                <a:rPr lang="ru-RU" sz="2800" dirty="0" smtClean="0"/>
                <a:t>3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А.</a:t>
              </a:r>
              <a:endParaRPr lang="ru-RU" sz="3200" dirty="0"/>
            </a:p>
          </p:txBody>
        </p:sp>
      </p:grpSp>
      <p:grpSp>
        <p:nvGrpSpPr>
          <p:cNvPr id="3" name="Группа 29"/>
          <p:cNvGrpSpPr/>
          <p:nvPr/>
        </p:nvGrpSpPr>
        <p:grpSpPr>
          <a:xfrm>
            <a:off x="467544" y="2924944"/>
            <a:ext cx="8208912" cy="1008112"/>
            <a:chOff x="5220072" y="2060848"/>
            <a:chExt cx="6576856" cy="100811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000" dirty="0" smtClean="0"/>
                <a:t>  </a:t>
              </a:r>
              <a:r>
                <a:rPr lang="ru-RU" sz="2800" dirty="0" smtClean="0"/>
                <a:t>7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Б.</a:t>
              </a:r>
              <a:endParaRPr lang="ru-RU" sz="3200" dirty="0"/>
            </a:p>
          </p:txBody>
        </p:sp>
      </p:grpSp>
      <p:grpSp>
        <p:nvGrpSpPr>
          <p:cNvPr id="4" name="Группа 36"/>
          <p:cNvGrpSpPr/>
          <p:nvPr/>
        </p:nvGrpSpPr>
        <p:grpSpPr>
          <a:xfrm>
            <a:off x="467544" y="4077072"/>
            <a:ext cx="8208912" cy="1008112"/>
            <a:chOff x="5220072" y="2060848"/>
            <a:chExt cx="6576856" cy="1008112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100" dirty="0" smtClean="0"/>
                <a:t>   </a:t>
              </a:r>
              <a:r>
                <a:rPr lang="ru-RU" sz="2800" b="1" dirty="0" smtClean="0">
                  <a:solidFill>
                    <a:srgbClr val="00B050"/>
                  </a:solidFill>
                </a:rPr>
                <a:t>40</a:t>
              </a:r>
              <a:endParaRPr lang="ru-RU" sz="2800" b="1" dirty="0">
                <a:solidFill>
                  <a:srgbClr val="00B050"/>
                </a:solidFill>
                <a:latin typeface="Arno Pro" pitchFamily="18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</a:t>
              </a:r>
              <a:r>
                <a:rPr lang="ru-RU" sz="3200" b="1" dirty="0" smtClean="0">
                  <a:solidFill>
                    <a:srgbClr val="00B050"/>
                  </a:solidFill>
                </a:rPr>
                <a:t>В.</a:t>
              </a:r>
              <a:endParaRPr lang="ru-RU" sz="32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5" name="Группа 39"/>
          <p:cNvGrpSpPr/>
          <p:nvPr/>
        </p:nvGrpSpPr>
        <p:grpSpPr>
          <a:xfrm>
            <a:off x="467544" y="5229200"/>
            <a:ext cx="8208910" cy="1008112"/>
            <a:chOff x="5220073" y="2060848"/>
            <a:chExt cx="6576855" cy="100811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000" dirty="0" smtClean="0"/>
                <a:t>   </a:t>
              </a:r>
              <a:r>
                <a:rPr lang="ru-RU" sz="2800" dirty="0" smtClean="0"/>
                <a:t>50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220073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Г.</a:t>
              </a:r>
              <a:endParaRPr lang="ru-RU" sz="3200" dirty="0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467544" y="6525344"/>
            <a:ext cx="8208912" cy="108000"/>
          </a:xfrm>
          <a:prstGeom prst="rect">
            <a:avLst/>
          </a:prstGeom>
          <a:solidFill>
            <a:srgbClr val="0070C0"/>
          </a:solidFill>
          <a:ln w="12700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28"/>
          <p:cNvGrpSpPr/>
          <p:nvPr/>
        </p:nvGrpSpPr>
        <p:grpSpPr>
          <a:xfrm>
            <a:off x="467544" y="1772816"/>
            <a:ext cx="8208912" cy="1008112"/>
            <a:chOff x="5220072" y="2060848"/>
            <a:chExt cx="6576856" cy="100811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</a:t>
              </a:r>
              <a:r>
                <a:rPr lang="ru-RU" sz="2400" dirty="0" smtClean="0">
                  <a:solidFill>
                    <a:schemeClr val="tx1"/>
                  </a:solidFill>
                </a:rPr>
                <a:t>Вознесение Господне</a:t>
              </a:r>
              <a:endParaRPr lang="ru-RU" sz="2400" dirty="0">
                <a:solidFill>
                  <a:schemeClr val="tx1"/>
                </a:solidFill>
                <a:latin typeface="Arno Pro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</a:t>
              </a:r>
              <a:r>
                <a:rPr lang="ru-RU" sz="3200" dirty="0" smtClean="0">
                  <a:solidFill>
                    <a:schemeClr val="tx1"/>
                  </a:solidFill>
                </a:rPr>
                <a:t>А.</a:t>
              </a:r>
              <a:endParaRPr lang="ru-RU" sz="3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Группа 29"/>
          <p:cNvGrpSpPr/>
          <p:nvPr/>
        </p:nvGrpSpPr>
        <p:grpSpPr>
          <a:xfrm>
            <a:off x="467544" y="2924944"/>
            <a:ext cx="8208912" cy="1008112"/>
            <a:chOff x="5220072" y="2060848"/>
            <a:chExt cx="6576856" cy="100811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Преображение Господне</a:t>
              </a:r>
              <a:endParaRPr lang="ru-RU" sz="2400" dirty="0">
                <a:latin typeface="Arno Pro" pitchFamily="18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Б.</a:t>
              </a:r>
              <a:endParaRPr lang="ru-RU" sz="3200" dirty="0"/>
            </a:p>
          </p:txBody>
        </p:sp>
      </p:grpSp>
      <p:grpSp>
        <p:nvGrpSpPr>
          <p:cNvPr id="4" name="Группа 36"/>
          <p:cNvGrpSpPr/>
          <p:nvPr/>
        </p:nvGrpSpPr>
        <p:grpSpPr>
          <a:xfrm>
            <a:off x="467544" y="4077072"/>
            <a:ext cx="8208912" cy="1008112"/>
            <a:chOff x="5220072" y="2060848"/>
            <a:chExt cx="6576856" cy="1008112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Сошествие Святого Духа на апостолов</a:t>
              </a:r>
              <a:endParaRPr lang="ru-RU" sz="2400" dirty="0">
                <a:latin typeface="Arno Pro" pitchFamily="18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В.</a:t>
              </a:r>
              <a:endParaRPr lang="ru-RU" sz="3200" dirty="0"/>
            </a:p>
          </p:txBody>
        </p:sp>
      </p:grpSp>
      <p:grpSp>
        <p:nvGrpSpPr>
          <p:cNvPr id="5" name="Группа 39"/>
          <p:cNvGrpSpPr/>
          <p:nvPr/>
        </p:nvGrpSpPr>
        <p:grpSpPr>
          <a:xfrm>
            <a:off x="467544" y="5229200"/>
            <a:ext cx="8208912" cy="1008112"/>
            <a:chOff x="5220072" y="2060848"/>
            <a:chExt cx="6576856" cy="100811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200" dirty="0" smtClean="0"/>
                <a:t> </a:t>
              </a:r>
              <a:r>
                <a:rPr lang="ru-RU" sz="2400" dirty="0" smtClean="0"/>
                <a:t>Успение Пресвятой Богородицы</a:t>
              </a:r>
              <a:endParaRPr lang="ru-RU" sz="2200" dirty="0">
                <a:latin typeface="Arno Pro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Г.</a:t>
              </a:r>
              <a:endParaRPr lang="ru-RU" sz="3200" dirty="0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467544" y="6525344"/>
            <a:ext cx="8208912" cy="108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Минута_на_обсужд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3573016"/>
            <a:ext cx="304800" cy="304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67544" y="476672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/>
              <a:t>6. </a:t>
            </a:r>
            <a:r>
              <a:rPr lang="ru-RU" sz="2800" b="1" dirty="0" smtClean="0"/>
              <a:t>Какое событие Церковь празднует</a:t>
            </a:r>
          </a:p>
          <a:p>
            <a:pPr lvl="0"/>
            <a:r>
              <a:rPr lang="ru-RU" sz="2800" b="1" dirty="0" smtClean="0"/>
              <a:t> на сороковой день после Пасхи?</a:t>
            </a:r>
            <a:endParaRPr lang="ru-RU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064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467544" y="1772816"/>
            <a:ext cx="8208912" cy="1008112"/>
            <a:chOff x="5220072" y="2060848"/>
            <a:chExt cx="6576856" cy="100811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</a:t>
              </a:r>
              <a:r>
                <a:rPr lang="ru-RU" sz="2400" b="1" dirty="0" smtClean="0">
                  <a:solidFill>
                    <a:srgbClr val="00B050"/>
                  </a:solidFill>
                </a:rPr>
                <a:t>Вознесение Господне</a:t>
              </a:r>
              <a:endParaRPr lang="ru-RU" sz="2400" b="1" dirty="0">
                <a:solidFill>
                  <a:srgbClr val="00B050"/>
                </a:solidFill>
                <a:latin typeface="Arno Pro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</a:t>
              </a:r>
              <a:r>
                <a:rPr lang="ru-RU" sz="3200" b="1" dirty="0" smtClean="0">
                  <a:solidFill>
                    <a:srgbClr val="00B050"/>
                  </a:solidFill>
                </a:rPr>
                <a:t>А.</a:t>
              </a:r>
              <a:endParaRPr lang="ru-RU" sz="32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3" name="Группа 29"/>
          <p:cNvGrpSpPr/>
          <p:nvPr/>
        </p:nvGrpSpPr>
        <p:grpSpPr>
          <a:xfrm>
            <a:off x="467544" y="2924944"/>
            <a:ext cx="8208912" cy="1008112"/>
            <a:chOff x="5220072" y="2060848"/>
            <a:chExt cx="6576856" cy="100811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Преображение Господне</a:t>
              </a:r>
              <a:endParaRPr lang="ru-RU" sz="2400" dirty="0">
                <a:latin typeface="Arno Pro" pitchFamily="18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Б.</a:t>
              </a:r>
              <a:endParaRPr lang="ru-RU" sz="3200" dirty="0"/>
            </a:p>
          </p:txBody>
        </p:sp>
      </p:grpSp>
      <p:grpSp>
        <p:nvGrpSpPr>
          <p:cNvPr id="4" name="Группа 36"/>
          <p:cNvGrpSpPr/>
          <p:nvPr/>
        </p:nvGrpSpPr>
        <p:grpSpPr>
          <a:xfrm>
            <a:off x="467544" y="4077072"/>
            <a:ext cx="8208912" cy="1008112"/>
            <a:chOff x="5220072" y="2060848"/>
            <a:chExt cx="6576856" cy="1008112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Сошествие Святого Духа на апостолов</a:t>
              </a:r>
              <a:endParaRPr lang="ru-RU" sz="2400" dirty="0">
                <a:latin typeface="Arno Pro" pitchFamily="18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В.</a:t>
              </a:r>
              <a:endParaRPr lang="ru-RU" sz="3200" dirty="0"/>
            </a:p>
          </p:txBody>
        </p:sp>
      </p:grpSp>
      <p:grpSp>
        <p:nvGrpSpPr>
          <p:cNvPr id="5" name="Группа 39"/>
          <p:cNvGrpSpPr/>
          <p:nvPr/>
        </p:nvGrpSpPr>
        <p:grpSpPr>
          <a:xfrm>
            <a:off x="467544" y="5229200"/>
            <a:ext cx="8208912" cy="1008112"/>
            <a:chOff x="5220072" y="2060848"/>
            <a:chExt cx="6576856" cy="100811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200" dirty="0" smtClean="0"/>
                <a:t> </a:t>
              </a:r>
              <a:r>
                <a:rPr lang="ru-RU" sz="2400" dirty="0" smtClean="0"/>
                <a:t>Успение Пресвятой Богородицы</a:t>
              </a:r>
              <a:endParaRPr lang="ru-RU" sz="2200" dirty="0">
                <a:latin typeface="Arno Pro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Г.</a:t>
              </a:r>
              <a:endParaRPr lang="ru-RU" sz="32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7544" y="476672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/>
              <a:t>6. </a:t>
            </a:r>
            <a:r>
              <a:rPr lang="ru-RU" sz="2800" b="1" dirty="0" smtClean="0"/>
              <a:t>Какое событие Церковь празднует</a:t>
            </a:r>
          </a:p>
          <a:p>
            <a:pPr lvl="0"/>
            <a:r>
              <a:rPr lang="ru-RU" sz="2800" b="1" dirty="0" smtClean="0"/>
              <a:t> на сороковой день после Пасхи?</a:t>
            </a:r>
            <a:endParaRPr lang="ru-RU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467544" y="6525344"/>
            <a:ext cx="8208912" cy="108000"/>
          </a:xfrm>
          <a:prstGeom prst="rect">
            <a:avLst/>
          </a:prstGeom>
          <a:solidFill>
            <a:srgbClr val="0070C0"/>
          </a:solidFill>
          <a:ln w="12700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467544" y="260648"/>
            <a:ext cx="82089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1. </a:t>
            </a:r>
            <a:r>
              <a:rPr lang="ru-RU" sz="3600" b="1" dirty="0" smtClean="0"/>
              <a:t>Какое историческое событие </a:t>
            </a:r>
          </a:p>
          <a:p>
            <a:r>
              <a:rPr lang="ru-RU" sz="3600" b="1" dirty="0" smtClean="0"/>
              <a:t>празднуется в Пасху?</a:t>
            </a:r>
            <a:endParaRPr lang="ru-RU" sz="3600" dirty="0" smtClean="0"/>
          </a:p>
          <a:p>
            <a:pPr lvl="0"/>
            <a:endParaRPr lang="ru-RU" sz="2800" dirty="0"/>
          </a:p>
        </p:txBody>
      </p:sp>
      <p:grpSp>
        <p:nvGrpSpPr>
          <p:cNvPr id="29" name="Группа 28"/>
          <p:cNvGrpSpPr/>
          <p:nvPr/>
        </p:nvGrpSpPr>
        <p:grpSpPr>
          <a:xfrm>
            <a:off x="467544" y="1772816"/>
            <a:ext cx="8208912" cy="1008112"/>
            <a:chOff x="5220072" y="2060848"/>
            <a:chExt cx="6576856" cy="100811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Рождество Иисуса Христа</a:t>
              </a:r>
              <a:endParaRPr lang="ru-RU" sz="2400" dirty="0">
                <a:latin typeface="Arno Pro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А.</a:t>
              </a:r>
              <a:endParaRPr lang="ru-RU" sz="3200" dirty="0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467544" y="2924944"/>
            <a:ext cx="8208912" cy="1008112"/>
            <a:chOff x="5220072" y="2060848"/>
            <a:chExt cx="6576856" cy="100811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Воскресение Иисуса Христа</a:t>
              </a:r>
              <a:endParaRPr lang="ru-RU" sz="2400" dirty="0">
                <a:latin typeface="Arno Pro" pitchFamily="18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Б.</a:t>
              </a:r>
              <a:endParaRPr lang="ru-RU" sz="3200" dirty="0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467544" y="4077072"/>
            <a:ext cx="8208912" cy="1008112"/>
            <a:chOff x="5220072" y="2060848"/>
            <a:chExt cx="6576856" cy="1008112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Вознесение Иисуса Христа</a:t>
              </a:r>
              <a:endParaRPr lang="ru-RU" sz="2400" dirty="0">
                <a:latin typeface="Arno Pro" pitchFamily="18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В.</a:t>
              </a:r>
              <a:endParaRPr lang="ru-RU" sz="3200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467544" y="5229200"/>
            <a:ext cx="8208912" cy="1008112"/>
            <a:chOff x="5220072" y="2060848"/>
            <a:chExt cx="6576856" cy="100811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800" dirty="0" smtClean="0"/>
                <a:t> </a:t>
              </a:r>
              <a:r>
                <a:rPr lang="ru-RU" sz="2400" dirty="0" smtClean="0"/>
                <a:t>Благовещение</a:t>
              </a:r>
              <a:endParaRPr lang="ru-RU" sz="2400" dirty="0">
                <a:latin typeface="Arno Pro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Г.</a:t>
              </a:r>
              <a:endParaRPr lang="ru-RU" sz="3200" dirty="0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467544" y="6525344"/>
            <a:ext cx="8208912" cy="108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Минута_на_обсужд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3573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064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467544" y="6525344"/>
            <a:ext cx="8208912" cy="108000"/>
          </a:xfrm>
          <a:prstGeom prst="rect">
            <a:avLst/>
          </a:prstGeom>
          <a:solidFill>
            <a:srgbClr val="0070C0"/>
          </a:solidFill>
          <a:ln w="12700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755576" y="332656"/>
            <a:ext cx="820891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7. </a:t>
            </a:r>
            <a:r>
              <a:rPr lang="ru-RU" sz="3200" b="1" dirty="0" smtClean="0"/>
              <a:t>С каким праздником связано стихотворение А.С. Пушкина «Птичка»?</a:t>
            </a:r>
            <a:endParaRPr lang="ru-RU" sz="3200" dirty="0" smtClean="0"/>
          </a:p>
          <a:p>
            <a:pPr lvl="0"/>
            <a:r>
              <a:rPr lang="ru-RU" sz="3000" dirty="0" smtClean="0"/>
              <a:t/>
            </a:r>
            <a:br>
              <a:rPr lang="ru-RU" sz="3000" dirty="0" smtClean="0"/>
            </a:br>
            <a:endParaRPr lang="ru-RU" sz="3000" dirty="0"/>
          </a:p>
        </p:txBody>
      </p:sp>
      <p:grpSp>
        <p:nvGrpSpPr>
          <p:cNvPr id="2" name="Группа 28"/>
          <p:cNvGrpSpPr/>
          <p:nvPr/>
        </p:nvGrpSpPr>
        <p:grpSpPr>
          <a:xfrm>
            <a:off x="323528" y="1772816"/>
            <a:ext cx="4248472" cy="1008112"/>
            <a:chOff x="5557347" y="2060848"/>
            <a:chExt cx="6239581" cy="100811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1600" dirty="0" smtClean="0"/>
                <a:t>  </a:t>
              </a:r>
              <a:r>
                <a:rPr lang="ru-RU" sz="2000" dirty="0" smtClean="0"/>
                <a:t>        </a:t>
              </a:r>
              <a:r>
                <a:rPr lang="ru-RU" sz="2800" dirty="0" smtClean="0"/>
                <a:t>Благовещение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557347" y="2060848"/>
              <a:ext cx="875731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А.</a:t>
              </a:r>
              <a:endParaRPr lang="ru-RU" sz="3200" dirty="0"/>
            </a:p>
          </p:txBody>
        </p:sp>
      </p:grpSp>
      <p:grpSp>
        <p:nvGrpSpPr>
          <p:cNvPr id="3" name="Группа 29"/>
          <p:cNvGrpSpPr/>
          <p:nvPr/>
        </p:nvGrpSpPr>
        <p:grpSpPr>
          <a:xfrm>
            <a:off x="323528" y="2924944"/>
            <a:ext cx="4248472" cy="1008112"/>
            <a:chOff x="5220072" y="2060848"/>
            <a:chExt cx="6576856" cy="100811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000" dirty="0" smtClean="0"/>
                <a:t>      </a:t>
              </a:r>
              <a:r>
                <a:rPr lang="ru-RU" sz="2800" dirty="0" smtClean="0"/>
                <a:t>Сретение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20072" y="2060848"/>
              <a:ext cx="891777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Б.</a:t>
              </a:r>
              <a:endParaRPr lang="ru-RU" sz="3200" dirty="0"/>
            </a:p>
          </p:txBody>
        </p:sp>
      </p:grpSp>
      <p:grpSp>
        <p:nvGrpSpPr>
          <p:cNvPr id="4" name="Группа 36"/>
          <p:cNvGrpSpPr/>
          <p:nvPr/>
        </p:nvGrpSpPr>
        <p:grpSpPr>
          <a:xfrm>
            <a:off x="323528" y="4077072"/>
            <a:ext cx="4248472" cy="1008112"/>
            <a:chOff x="5220072" y="2060848"/>
            <a:chExt cx="6576856" cy="1008112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6111849" y="2060848"/>
              <a:ext cx="5685079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000" dirty="0" smtClean="0"/>
                <a:t>  </a:t>
              </a:r>
              <a:r>
                <a:rPr lang="ru-RU" sz="2800" dirty="0" smtClean="0"/>
                <a:t>Пасха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220072" y="2060848"/>
              <a:ext cx="891777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В.</a:t>
              </a:r>
              <a:endParaRPr lang="ru-RU" sz="3200" dirty="0"/>
            </a:p>
          </p:txBody>
        </p:sp>
      </p:grpSp>
      <p:grpSp>
        <p:nvGrpSpPr>
          <p:cNvPr id="5" name="Группа 39"/>
          <p:cNvGrpSpPr/>
          <p:nvPr/>
        </p:nvGrpSpPr>
        <p:grpSpPr>
          <a:xfrm>
            <a:off x="323528" y="5229200"/>
            <a:ext cx="4248472" cy="1008112"/>
            <a:chOff x="5220072" y="2060848"/>
            <a:chExt cx="6576856" cy="100811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800" dirty="0" smtClean="0"/>
                <a:t> </a:t>
              </a:r>
              <a:r>
                <a:rPr lang="ru-RU" sz="2000" dirty="0" smtClean="0"/>
                <a:t>    </a:t>
              </a:r>
              <a:r>
                <a:rPr lang="ru-RU" sz="2800" dirty="0" smtClean="0"/>
                <a:t>Троица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220072" y="2060848"/>
              <a:ext cx="923068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Г.</a:t>
              </a:r>
              <a:endParaRPr lang="ru-RU" sz="3200" dirty="0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467544" y="6525344"/>
            <a:ext cx="8208912" cy="108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Минута_на_обсужд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3573016"/>
            <a:ext cx="304800" cy="3048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932040" y="2132856"/>
            <a:ext cx="410445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/>
              <a:t>В чужбине свято наблюдаю</a:t>
            </a:r>
            <a:br>
              <a:rPr lang="ru-RU" sz="2300" dirty="0" smtClean="0"/>
            </a:br>
            <a:r>
              <a:rPr lang="ru-RU" sz="2300" dirty="0" smtClean="0"/>
              <a:t>Родной обычай старины:</a:t>
            </a:r>
            <a:br>
              <a:rPr lang="ru-RU" sz="2300" dirty="0" smtClean="0"/>
            </a:br>
            <a:r>
              <a:rPr lang="ru-RU" sz="2300" dirty="0" smtClean="0"/>
              <a:t>На волю птичку выпускаю</a:t>
            </a:r>
            <a:br>
              <a:rPr lang="ru-RU" sz="2300" dirty="0" smtClean="0"/>
            </a:br>
            <a:r>
              <a:rPr lang="ru-RU" sz="2300" dirty="0" smtClean="0"/>
              <a:t>При светлом празднике весны.</a:t>
            </a:r>
            <a:br>
              <a:rPr lang="ru-RU" sz="2300" dirty="0" smtClean="0"/>
            </a:br>
            <a:r>
              <a:rPr lang="ru-RU" sz="2300" dirty="0" smtClean="0"/>
              <a:t>Я стал доступен утешенью;</a:t>
            </a:r>
            <a:br>
              <a:rPr lang="ru-RU" sz="2300" dirty="0" smtClean="0"/>
            </a:br>
            <a:r>
              <a:rPr lang="ru-RU" sz="2300" dirty="0" smtClean="0"/>
              <a:t>За что на Бога мне роптать,</a:t>
            </a:r>
            <a:br>
              <a:rPr lang="ru-RU" sz="2300" dirty="0" smtClean="0"/>
            </a:br>
            <a:r>
              <a:rPr lang="ru-RU" sz="2300" dirty="0" smtClean="0"/>
              <a:t>Когда хоть одному творенью</a:t>
            </a:r>
            <a:br>
              <a:rPr lang="ru-RU" sz="2300" dirty="0" smtClean="0"/>
            </a:br>
            <a:r>
              <a:rPr lang="ru-RU" sz="2300" dirty="0" smtClean="0"/>
              <a:t>Я мог свободу даровать!</a:t>
            </a:r>
            <a:endParaRPr lang="ru-RU" sz="23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064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55576" y="332656"/>
            <a:ext cx="820891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7. </a:t>
            </a:r>
            <a:r>
              <a:rPr lang="ru-RU" sz="3200" b="1" dirty="0" smtClean="0"/>
              <a:t>С каким праздником связано стихотворение А.С. Пушкина «Птичка»?</a:t>
            </a:r>
            <a:endParaRPr lang="ru-RU" sz="3200" dirty="0" smtClean="0"/>
          </a:p>
          <a:p>
            <a:pPr lvl="0"/>
            <a:r>
              <a:rPr lang="ru-RU" sz="3000" dirty="0" smtClean="0"/>
              <a:t/>
            </a:r>
            <a:br>
              <a:rPr lang="ru-RU" sz="3000" dirty="0" smtClean="0"/>
            </a:br>
            <a:endParaRPr lang="ru-RU" sz="3000" dirty="0"/>
          </a:p>
        </p:txBody>
      </p:sp>
      <p:grpSp>
        <p:nvGrpSpPr>
          <p:cNvPr id="2" name="Группа 28"/>
          <p:cNvGrpSpPr/>
          <p:nvPr/>
        </p:nvGrpSpPr>
        <p:grpSpPr>
          <a:xfrm>
            <a:off x="323528" y="1772816"/>
            <a:ext cx="4248472" cy="1008112"/>
            <a:chOff x="5557347" y="2060848"/>
            <a:chExt cx="6239581" cy="100811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1600" dirty="0" smtClean="0"/>
                <a:t>  </a:t>
              </a:r>
              <a:r>
                <a:rPr lang="ru-RU" sz="2000" dirty="0" smtClean="0"/>
                <a:t>        </a:t>
              </a:r>
              <a:r>
                <a:rPr lang="ru-RU" sz="2800" b="1" dirty="0" smtClean="0">
                  <a:solidFill>
                    <a:srgbClr val="00B050"/>
                  </a:solidFill>
                </a:rPr>
                <a:t>Благовещение</a:t>
              </a:r>
              <a:endParaRPr lang="ru-RU" sz="2800" b="1" dirty="0">
                <a:solidFill>
                  <a:srgbClr val="00B050"/>
                </a:solidFill>
                <a:latin typeface="Arno Pro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557347" y="2060848"/>
              <a:ext cx="875731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b="1" dirty="0" smtClean="0">
                  <a:solidFill>
                    <a:srgbClr val="00B050"/>
                  </a:solidFill>
                </a:rPr>
                <a:t>А.</a:t>
              </a:r>
              <a:endParaRPr lang="ru-RU" sz="32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3" name="Группа 29"/>
          <p:cNvGrpSpPr/>
          <p:nvPr/>
        </p:nvGrpSpPr>
        <p:grpSpPr>
          <a:xfrm>
            <a:off x="323528" y="2924944"/>
            <a:ext cx="4248472" cy="1008112"/>
            <a:chOff x="5220072" y="2060848"/>
            <a:chExt cx="6576856" cy="100811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000" dirty="0" smtClean="0"/>
                <a:t>      </a:t>
              </a:r>
              <a:r>
                <a:rPr lang="ru-RU" sz="2800" dirty="0" smtClean="0"/>
                <a:t>Сретение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20072" y="2060848"/>
              <a:ext cx="891777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Б.</a:t>
              </a:r>
              <a:endParaRPr lang="ru-RU" sz="3200" dirty="0"/>
            </a:p>
          </p:txBody>
        </p:sp>
      </p:grpSp>
      <p:grpSp>
        <p:nvGrpSpPr>
          <p:cNvPr id="4" name="Группа 36"/>
          <p:cNvGrpSpPr/>
          <p:nvPr/>
        </p:nvGrpSpPr>
        <p:grpSpPr>
          <a:xfrm>
            <a:off x="323528" y="4077072"/>
            <a:ext cx="4248472" cy="1008112"/>
            <a:chOff x="5220072" y="2060848"/>
            <a:chExt cx="6576856" cy="1008112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6111849" y="2060848"/>
              <a:ext cx="5685079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000" dirty="0" smtClean="0"/>
                <a:t>  </a:t>
              </a:r>
              <a:r>
                <a:rPr lang="ru-RU" sz="2800" dirty="0" smtClean="0"/>
                <a:t>Пасха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220072" y="2060848"/>
              <a:ext cx="891777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В.</a:t>
              </a:r>
              <a:endParaRPr lang="ru-RU" sz="3200" dirty="0"/>
            </a:p>
          </p:txBody>
        </p:sp>
      </p:grpSp>
      <p:grpSp>
        <p:nvGrpSpPr>
          <p:cNvPr id="5" name="Группа 39"/>
          <p:cNvGrpSpPr/>
          <p:nvPr/>
        </p:nvGrpSpPr>
        <p:grpSpPr>
          <a:xfrm>
            <a:off x="323528" y="5229200"/>
            <a:ext cx="4248472" cy="1008112"/>
            <a:chOff x="5220072" y="2060848"/>
            <a:chExt cx="6576856" cy="100811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800" dirty="0" smtClean="0"/>
                <a:t> </a:t>
              </a:r>
              <a:r>
                <a:rPr lang="ru-RU" sz="2000" dirty="0" smtClean="0"/>
                <a:t>    </a:t>
              </a:r>
              <a:r>
                <a:rPr lang="ru-RU" sz="2800" dirty="0" smtClean="0"/>
                <a:t>Троица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220072" y="2060848"/>
              <a:ext cx="923068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Г.</a:t>
              </a:r>
              <a:endParaRPr lang="ru-RU" sz="32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932040" y="2132856"/>
            <a:ext cx="410445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/>
              <a:t>В чужбине свято наблюдаю</a:t>
            </a:r>
            <a:br>
              <a:rPr lang="ru-RU" sz="2300" dirty="0" smtClean="0"/>
            </a:br>
            <a:r>
              <a:rPr lang="ru-RU" sz="2300" dirty="0" smtClean="0"/>
              <a:t>Родной обычай старины:</a:t>
            </a:r>
            <a:br>
              <a:rPr lang="ru-RU" sz="2300" dirty="0" smtClean="0"/>
            </a:br>
            <a:r>
              <a:rPr lang="ru-RU" sz="2300" dirty="0" smtClean="0"/>
              <a:t>На волю птичку выпускаю</a:t>
            </a:r>
            <a:br>
              <a:rPr lang="ru-RU" sz="2300" dirty="0" smtClean="0"/>
            </a:br>
            <a:r>
              <a:rPr lang="ru-RU" sz="2300" dirty="0" smtClean="0"/>
              <a:t>При светлом празднике весны.</a:t>
            </a:r>
            <a:br>
              <a:rPr lang="ru-RU" sz="2300" dirty="0" smtClean="0"/>
            </a:br>
            <a:r>
              <a:rPr lang="ru-RU" sz="2300" dirty="0" smtClean="0"/>
              <a:t>Я стал доступен утешенью;</a:t>
            </a:r>
            <a:br>
              <a:rPr lang="ru-RU" sz="2300" dirty="0" smtClean="0"/>
            </a:br>
            <a:r>
              <a:rPr lang="ru-RU" sz="2300" dirty="0" smtClean="0"/>
              <a:t>За что на Бога мне роптать,</a:t>
            </a:r>
            <a:br>
              <a:rPr lang="ru-RU" sz="2300" dirty="0" smtClean="0"/>
            </a:br>
            <a:r>
              <a:rPr lang="ru-RU" sz="2300" dirty="0" smtClean="0"/>
              <a:t>Когда хоть одному творенью</a:t>
            </a:r>
            <a:br>
              <a:rPr lang="ru-RU" sz="2300" dirty="0" smtClean="0"/>
            </a:br>
            <a:r>
              <a:rPr lang="ru-RU" sz="2300" dirty="0" smtClean="0"/>
              <a:t>Я мог свободу даровать!</a:t>
            </a:r>
            <a:endParaRPr lang="ru-RU" sz="23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467544" y="6525344"/>
            <a:ext cx="8208912" cy="108000"/>
          </a:xfrm>
          <a:prstGeom prst="rect">
            <a:avLst/>
          </a:prstGeom>
          <a:solidFill>
            <a:srgbClr val="0070C0"/>
          </a:solidFill>
          <a:ln w="12700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28"/>
          <p:cNvGrpSpPr/>
          <p:nvPr/>
        </p:nvGrpSpPr>
        <p:grpSpPr>
          <a:xfrm>
            <a:off x="467544" y="1772816"/>
            <a:ext cx="8208912" cy="1008112"/>
            <a:chOff x="5220072" y="2060848"/>
            <a:chExt cx="6576856" cy="100811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</a:t>
              </a:r>
              <a:r>
                <a:rPr lang="ru-RU" sz="2800" dirty="0" smtClean="0"/>
                <a:t>Белые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А.</a:t>
              </a:r>
              <a:endParaRPr lang="ru-RU" sz="3200" dirty="0"/>
            </a:p>
          </p:txBody>
        </p:sp>
      </p:grpSp>
      <p:grpSp>
        <p:nvGrpSpPr>
          <p:cNvPr id="3" name="Группа 29"/>
          <p:cNvGrpSpPr/>
          <p:nvPr/>
        </p:nvGrpSpPr>
        <p:grpSpPr>
          <a:xfrm>
            <a:off x="467544" y="2924944"/>
            <a:ext cx="8208912" cy="1008112"/>
            <a:chOff x="5220072" y="2060848"/>
            <a:chExt cx="6576856" cy="100811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</a:t>
              </a:r>
              <a:r>
                <a:rPr lang="ru-RU" sz="2800" dirty="0" smtClean="0"/>
                <a:t>Золотистые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Б.</a:t>
              </a:r>
              <a:endParaRPr lang="ru-RU" sz="3200" dirty="0"/>
            </a:p>
          </p:txBody>
        </p:sp>
      </p:grpSp>
      <p:grpSp>
        <p:nvGrpSpPr>
          <p:cNvPr id="4" name="Группа 36"/>
          <p:cNvGrpSpPr/>
          <p:nvPr/>
        </p:nvGrpSpPr>
        <p:grpSpPr>
          <a:xfrm>
            <a:off x="467544" y="4077072"/>
            <a:ext cx="8208912" cy="1008112"/>
            <a:chOff x="5220072" y="2060848"/>
            <a:chExt cx="6576856" cy="1008112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</a:t>
              </a:r>
              <a:r>
                <a:rPr lang="ru-RU" sz="2800" dirty="0" smtClean="0"/>
                <a:t>Красные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В.</a:t>
              </a:r>
              <a:endParaRPr lang="ru-RU" sz="3200" dirty="0"/>
            </a:p>
          </p:txBody>
        </p:sp>
      </p:grpSp>
      <p:grpSp>
        <p:nvGrpSpPr>
          <p:cNvPr id="5" name="Группа 39"/>
          <p:cNvGrpSpPr/>
          <p:nvPr/>
        </p:nvGrpSpPr>
        <p:grpSpPr>
          <a:xfrm>
            <a:off x="467544" y="5229200"/>
            <a:ext cx="8208912" cy="1008112"/>
            <a:chOff x="5220072" y="2060848"/>
            <a:chExt cx="6576856" cy="100811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</a:t>
              </a:r>
              <a:r>
                <a:rPr lang="ru-RU" sz="2800" dirty="0" err="1" smtClean="0"/>
                <a:t>Голубые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Г.</a:t>
              </a:r>
              <a:endParaRPr lang="ru-RU" sz="3200" dirty="0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467544" y="6525344"/>
            <a:ext cx="8208912" cy="108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Минута_на_обсужд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3573016"/>
            <a:ext cx="304800" cy="304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67544" y="476672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8. </a:t>
            </a:r>
            <a:r>
              <a:rPr lang="ru-RU" sz="2800" b="1" dirty="0" smtClean="0"/>
              <a:t>Какого цвета облачения используют священнослужители в пасхальный период?</a:t>
            </a:r>
            <a:endParaRPr lang="ru-RU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064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2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467544" y="1772816"/>
            <a:ext cx="8208912" cy="1008112"/>
            <a:chOff x="5220072" y="2060848"/>
            <a:chExt cx="6576856" cy="100811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</a:t>
              </a:r>
              <a:r>
                <a:rPr lang="ru-RU" sz="2800" dirty="0" smtClean="0"/>
                <a:t>Белые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А.</a:t>
              </a:r>
              <a:endParaRPr lang="ru-RU" sz="3200" dirty="0"/>
            </a:p>
          </p:txBody>
        </p:sp>
      </p:grpSp>
      <p:grpSp>
        <p:nvGrpSpPr>
          <p:cNvPr id="3" name="Группа 29"/>
          <p:cNvGrpSpPr/>
          <p:nvPr/>
        </p:nvGrpSpPr>
        <p:grpSpPr>
          <a:xfrm>
            <a:off x="467544" y="2924944"/>
            <a:ext cx="8208912" cy="1008112"/>
            <a:chOff x="5220072" y="2060848"/>
            <a:chExt cx="6576856" cy="100811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</a:t>
              </a:r>
              <a:r>
                <a:rPr lang="ru-RU" sz="2800" dirty="0" smtClean="0"/>
                <a:t>Золотистые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Б.</a:t>
              </a:r>
              <a:endParaRPr lang="ru-RU" sz="3200" dirty="0"/>
            </a:p>
          </p:txBody>
        </p:sp>
      </p:grpSp>
      <p:grpSp>
        <p:nvGrpSpPr>
          <p:cNvPr id="4" name="Группа 36"/>
          <p:cNvGrpSpPr/>
          <p:nvPr/>
        </p:nvGrpSpPr>
        <p:grpSpPr>
          <a:xfrm>
            <a:off x="467544" y="4077072"/>
            <a:ext cx="8208912" cy="1008112"/>
            <a:chOff x="5220072" y="2060848"/>
            <a:chExt cx="6576856" cy="1008112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</a:t>
              </a:r>
              <a:r>
                <a:rPr lang="ru-RU" sz="2800" b="1" dirty="0" smtClean="0">
                  <a:solidFill>
                    <a:srgbClr val="00B050"/>
                  </a:solidFill>
                </a:rPr>
                <a:t>Красные</a:t>
              </a:r>
              <a:endParaRPr lang="ru-RU" sz="2800" b="1" dirty="0">
                <a:solidFill>
                  <a:srgbClr val="00B050"/>
                </a:solidFill>
                <a:latin typeface="Arno Pro" pitchFamily="18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</a:t>
              </a:r>
              <a:r>
                <a:rPr lang="ru-RU" sz="3200" b="1" dirty="0" smtClean="0">
                  <a:solidFill>
                    <a:srgbClr val="00B050"/>
                  </a:solidFill>
                </a:rPr>
                <a:t>В.</a:t>
              </a:r>
              <a:endParaRPr lang="ru-RU" sz="32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5" name="Группа 39"/>
          <p:cNvGrpSpPr/>
          <p:nvPr/>
        </p:nvGrpSpPr>
        <p:grpSpPr>
          <a:xfrm>
            <a:off x="467544" y="5229200"/>
            <a:ext cx="8208912" cy="1008112"/>
            <a:chOff x="5220072" y="2060848"/>
            <a:chExt cx="6576856" cy="100811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</a:t>
              </a:r>
              <a:r>
                <a:rPr lang="ru-RU" sz="2800" dirty="0" err="1" smtClean="0"/>
                <a:t>Голубые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Г.</a:t>
              </a:r>
              <a:endParaRPr lang="ru-RU" sz="32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7544" y="476672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8. </a:t>
            </a:r>
            <a:r>
              <a:rPr lang="ru-RU" sz="2800" b="1" dirty="0" smtClean="0"/>
              <a:t>Какого цвета облачения используют священнослужители в пасхальный период?</a:t>
            </a:r>
            <a:endParaRPr lang="ru-RU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467544" y="260648"/>
            <a:ext cx="82089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1. </a:t>
            </a:r>
            <a:r>
              <a:rPr lang="ru-RU" sz="3600" b="1" dirty="0" smtClean="0"/>
              <a:t>Какое историческое событие </a:t>
            </a:r>
          </a:p>
          <a:p>
            <a:r>
              <a:rPr lang="ru-RU" sz="3600" b="1" dirty="0" smtClean="0"/>
              <a:t>празднуется в Пасху?</a:t>
            </a:r>
            <a:endParaRPr lang="ru-RU" sz="3600" dirty="0" smtClean="0"/>
          </a:p>
          <a:p>
            <a:pPr lvl="0"/>
            <a:endParaRPr lang="ru-RU" sz="2800" dirty="0"/>
          </a:p>
        </p:txBody>
      </p:sp>
      <p:grpSp>
        <p:nvGrpSpPr>
          <p:cNvPr id="2" name="Группа 28"/>
          <p:cNvGrpSpPr/>
          <p:nvPr/>
        </p:nvGrpSpPr>
        <p:grpSpPr>
          <a:xfrm>
            <a:off x="467544" y="1772816"/>
            <a:ext cx="8208912" cy="1008112"/>
            <a:chOff x="5220072" y="2060848"/>
            <a:chExt cx="6576856" cy="100811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Рождество Иисуса Христа</a:t>
              </a:r>
              <a:endParaRPr lang="ru-RU" sz="2400" dirty="0">
                <a:latin typeface="Arno Pro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А.</a:t>
              </a:r>
              <a:endParaRPr lang="ru-RU" sz="3200" dirty="0"/>
            </a:p>
          </p:txBody>
        </p:sp>
      </p:grpSp>
      <p:grpSp>
        <p:nvGrpSpPr>
          <p:cNvPr id="3" name="Группа 29"/>
          <p:cNvGrpSpPr/>
          <p:nvPr/>
        </p:nvGrpSpPr>
        <p:grpSpPr>
          <a:xfrm>
            <a:off x="467544" y="2924944"/>
            <a:ext cx="8208912" cy="1008112"/>
            <a:chOff x="5220072" y="2060848"/>
            <a:chExt cx="6576856" cy="100811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</a:t>
              </a:r>
              <a:r>
                <a:rPr lang="ru-RU" sz="2400" b="1" dirty="0" smtClean="0">
                  <a:solidFill>
                    <a:srgbClr val="00B050"/>
                  </a:solidFill>
                </a:rPr>
                <a:t>Воскресение Иисуса Христа</a:t>
              </a:r>
              <a:endParaRPr lang="ru-RU" sz="2400" b="1" dirty="0">
                <a:solidFill>
                  <a:srgbClr val="00B050"/>
                </a:solidFill>
                <a:latin typeface="Arno Pro" pitchFamily="18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</a:t>
              </a:r>
              <a:r>
                <a:rPr lang="ru-RU" sz="3200" b="1" dirty="0" smtClean="0">
                  <a:solidFill>
                    <a:srgbClr val="00B050"/>
                  </a:solidFill>
                </a:rPr>
                <a:t>Б.</a:t>
              </a:r>
              <a:endParaRPr lang="ru-RU" sz="32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" name="Группа 36"/>
          <p:cNvGrpSpPr/>
          <p:nvPr/>
        </p:nvGrpSpPr>
        <p:grpSpPr>
          <a:xfrm>
            <a:off x="467544" y="4077072"/>
            <a:ext cx="8208912" cy="1008112"/>
            <a:chOff x="5220072" y="2060848"/>
            <a:chExt cx="6576856" cy="1008112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Вознесение Иисуса Христа</a:t>
              </a:r>
              <a:endParaRPr lang="ru-RU" sz="2400" dirty="0">
                <a:latin typeface="Arno Pro" pitchFamily="18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В.</a:t>
              </a:r>
              <a:endParaRPr lang="ru-RU" sz="3200" dirty="0"/>
            </a:p>
          </p:txBody>
        </p:sp>
      </p:grpSp>
      <p:grpSp>
        <p:nvGrpSpPr>
          <p:cNvPr id="5" name="Группа 39"/>
          <p:cNvGrpSpPr/>
          <p:nvPr/>
        </p:nvGrpSpPr>
        <p:grpSpPr>
          <a:xfrm>
            <a:off x="467544" y="5229200"/>
            <a:ext cx="8208912" cy="1008112"/>
            <a:chOff x="5220072" y="2060848"/>
            <a:chExt cx="6576856" cy="100811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800" dirty="0" smtClean="0"/>
                <a:t> </a:t>
              </a:r>
              <a:r>
                <a:rPr lang="ru-RU" sz="2400" dirty="0" smtClean="0"/>
                <a:t>Благовещение</a:t>
              </a:r>
              <a:endParaRPr lang="ru-RU" sz="2400" dirty="0">
                <a:latin typeface="Arno Pro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Г.</a:t>
              </a:r>
              <a:endParaRPr lang="ru-RU" sz="3200" dirty="0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467544" y="6525344"/>
            <a:ext cx="8208912" cy="108000"/>
          </a:xfrm>
          <a:prstGeom prst="rect">
            <a:avLst/>
          </a:prstGeom>
          <a:solidFill>
            <a:srgbClr val="0070C0"/>
          </a:solidFill>
          <a:ln w="12700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67544" y="6525344"/>
            <a:ext cx="8208912" cy="108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28"/>
          <p:cNvGrpSpPr/>
          <p:nvPr/>
        </p:nvGrpSpPr>
        <p:grpSpPr>
          <a:xfrm>
            <a:off x="467544" y="1772816"/>
            <a:ext cx="8208912" cy="1008112"/>
            <a:chOff x="5220072" y="2060848"/>
            <a:chExt cx="6576856" cy="100811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000" dirty="0" smtClean="0"/>
                <a:t> </a:t>
              </a:r>
              <a:r>
                <a:rPr lang="ru-RU" sz="2800" dirty="0" smtClean="0"/>
                <a:t>Ветхий Завет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А.</a:t>
              </a:r>
              <a:endParaRPr lang="ru-RU" sz="3200" dirty="0"/>
            </a:p>
          </p:txBody>
        </p:sp>
      </p:grpSp>
      <p:grpSp>
        <p:nvGrpSpPr>
          <p:cNvPr id="3" name="Группа 29"/>
          <p:cNvGrpSpPr/>
          <p:nvPr/>
        </p:nvGrpSpPr>
        <p:grpSpPr>
          <a:xfrm>
            <a:off x="467544" y="2924944"/>
            <a:ext cx="8208912" cy="1008112"/>
            <a:chOff x="5220072" y="2060848"/>
            <a:chExt cx="6576856" cy="100811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000" dirty="0" smtClean="0"/>
                <a:t> </a:t>
              </a:r>
              <a:r>
                <a:rPr lang="ru-RU" sz="2800" dirty="0" smtClean="0"/>
                <a:t>Коран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Б.</a:t>
              </a:r>
              <a:endParaRPr lang="ru-RU" sz="3200" dirty="0"/>
            </a:p>
          </p:txBody>
        </p:sp>
      </p:grpSp>
      <p:grpSp>
        <p:nvGrpSpPr>
          <p:cNvPr id="5" name="Группа 39"/>
          <p:cNvGrpSpPr/>
          <p:nvPr/>
        </p:nvGrpSpPr>
        <p:grpSpPr>
          <a:xfrm>
            <a:off x="467544" y="5229200"/>
            <a:ext cx="8208912" cy="1008112"/>
            <a:chOff x="5220072" y="2060848"/>
            <a:chExt cx="6576856" cy="100811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000" dirty="0" smtClean="0"/>
                <a:t> </a:t>
              </a:r>
              <a:r>
                <a:rPr lang="ru-RU" sz="2800" dirty="0" smtClean="0"/>
                <a:t>Евангелие</a:t>
              </a:r>
              <a:endParaRPr lang="ru-RU" sz="2000" dirty="0">
                <a:latin typeface="Arno Pro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Г.</a:t>
              </a:r>
              <a:endParaRPr lang="ru-RU" sz="3200" dirty="0"/>
            </a:p>
          </p:txBody>
        </p:sp>
      </p:grpSp>
      <p:grpSp>
        <p:nvGrpSpPr>
          <p:cNvPr id="36" name="Группа 29"/>
          <p:cNvGrpSpPr/>
          <p:nvPr/>
        </p:nvGrpSpPr>
        <p:grpSpPr>
          <a:xfrm>
            <a:off x="467544" y="4077072"/>
            <a:ext cx="8208912" cy="1008112"/>
            <a:chOff x="5220072" y="2060848"/>
            <a:chExt cx="6576856" cy="1008112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000" dirty="0" smtClean="0"/>
                <a:t> </a:t>
              </a:r>
              <a:r>
                <a:rPr lang="ru-RU" sz="2800" dirty="0" smtClean="0"/>
                <a:t>Талмуд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В.</a:t>
              </a:r>
              <a:endParaRPr lang="ru-RU" sz="3200" dirty="0"/>
            </a:p>
          </p:txBody>
        </p:sp>
      </p:grpSp>
      <p:pic>
        <p:nvPicPr>
          <p:cNvPr id="18" name="Минута_на_обсужд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3573016"/>
            <a:ext cx="304800" cy="3048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67544" y="404664"/>
            <a:ext cx="8208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 </a:t>
            </a:r>
            <a:r>
              <a:rPr lang="ru-RU" sz="2800" b="1" dirty="0" smtClean="0"/>
              <a:t>Какое общее название носят книги, из которых мы знаем о событиях Воскресения Христа?</a:t>
            </a:r>
            <a:endParaRPr lang="ru-RU" sz="2800" dirty="0" smtClean="0"/>
          </a:p>
          <a:p>
            <a:pPr lvl="0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064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467544" y="1772816"/>
            <a:ext cx="8208912" cy="1008112"/>
            <a:chOff x="5220072" y="2060848"/>
            <a:chExt cx="6576856" cy="100811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000" dirty="0" smtClean="0"/>
                <a:t> </a:t>
              </a:r>
              <a:r>
                <a:rPr lang="ru-RU" sz="2800" dirty="0" smtClean="0"/>
                <a:t>Ветхий Завет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А.</a:t>
              </a:r>
              <a:endParaRPr lang="ru-RU" sz="3200" dirty="0"/>
            </a:p>
          </p:txBody>
        </p:sp>
      </p:grpSp>
      <p:grpSp>
        <p:nvGrpSpPr>
          <p:cNvPr id="3" name="Группа 29"/>
          <p:cNvGrpSpPr/>
          <p:nvPr/>
        </p:nvGrpSpPr>
        <p:grpSpPr>
          <a:xfrm>
            <a:off x="467544" y="2924944"/>
            <a:ext cx="8208912" cy="1008112"/>
            <a:chOff x="5220072" y="2060848"/>
            <a:chExt cx="6576856" cy="100811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000" dirty="0" smtClean="0"/>
                <a:t> </a:t>
              </a:r>
              <a:r>
                <a:rPr lang="ru-RU" sz="2800" dirty="0" smtClean="0"/>
                <a:t>Коран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Б.</a:t>
              </a:r>
              <a:endParaRPr lang="ru-RU" sz="3200" dirty="0"/>
            </a:p>
          </p:txBody>
        </p:sp>
      </p:grpSp>
      <p:grpSp>
        <p:nvGrpSpPr>
          <p:cNvPr id="4" name="Группа 39"/>
          <p:cNvGrpSpPr/>
          <p:nvPr/>
        </p:nvGrpSpPr>
        <p:grpSpPr>
          <a:xfrm>
            <a:off x="467544" y="5229200"/>
            <a:ext cx="8208912" cy="1008112"/>
            <a:chOff x="5220072" y="2060848"/>
            <a:chExt cx="6576856" cy="100811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000" dirty="0" smtClean="0"/>
                <a:t> </a:t>
              </a:r>
              <a:r>
                <a:rPr lang="ru-RU" sz="2800" b="1" dirty="0" smtClean="0">
                  <a:solidFill>
                    <a:srgbClr val="00B050"/>
                  </a:solidFill>
                </a:rPr>
                <a:t>Евангелие</a:t>
              </a:r>
              <a:endParaRPr lang="ru-RU" sz="2800" b="1" dirty="0">
                <a:solidFill>
                  <a:srgbClr val="00B050"/>
                </a:solidFill>
                <a:latin typeface="Arno Pro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</a:t>
              </a:r>
              <a:r>
                <a:rPr lang="ru-RU" sz="3200" b="1" dirty="0" smtClean="0">
                  <a:solidFill>
                    <a:srgbClr val="00B050"/>
                  </a:solidFill>
                </a:rPr>
                <a:t>Г.</a:t>
              </a:r>
              <a:endParaRPr lang="ru-RU" sz="32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5" name="Группа 29"/>
          <p:cNvGrpSpPr/>
          <p:nvPr/>
        </p:nvGrpSpPr>
        <p:grpSpPr>
          <a:xfrm>
            <a:off x="467544" y="4077072"/>
            <a:ext cx="8208912" cy="1008112"/>
            <a:chOff x="5220072" y="2060848"/>
            <a:chExt cx="6576856" cy="1008112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800" dirty="0" smtClean="0"/>
                <a:t> Талмуд</a:t>
              </a:r>
              <a:endParaRPr lang="ru-RU" sz="2800" dirty="0">
                <a:latin typeface="Arno Pro" pitchFamily="18" charset="0"/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В.</a:t>
              </a:r>
              <a:endParaRPr lang="ru-RU" sz="32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67544" y="404664"/>
            <a:ext cx="8208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 </a:t>
            </a:r>
            <a:r>
              <a:rPr lang="ru-RU" sz="2800" b="1" dirty="0" smtClean="0"/>
              <a:t>Какое общее название носят книги, из которых мы знаем о событиях Воскресения Христа?</a:t>
            </a:r>
            <a:endParaRPr lang="ru-RU" sz="2800" dirty="0" smtClean="0"/>
          </a:p>
          <a:p>
            <a:pPr lvl="0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467544" y="6525344"/>
            <a:ext cx="8208912" cy="108000"/>
          </a:xfrm>
          <a:prstGeom prst="rect">
            <a:avLst/>
          </a:prstGeom>
          <a:solidFill>
            <a:srgbClr val="0070C0"/>
          </a:solidFill>
          <a:ln w="12700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467544" y="404664"/>
            <a:ext cx="820891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</a:t>
            </a:r>
            <a:r>
              <a:rPr lang="ru-RU" sz="2800" dirty="0" smtClean="0"/>
              <a:t>. </a:t>
            </a:r>
            <a:r>
              <a:rPr lang="ru-RU" sz="4000" b="1" dirty="0" smtClean="0"/>
              <a:t>Слово Евангелие означает …</a:t>
            </a:r>
            <a:endParaRPr lang="ru-RU" sz="4000" dirty="0" smtClean="0"/>
          </a:p>
          <a:p>
            <a:pPr lvl="0"/>
            <a:endParaRPr lang="ru-RU" sz="2800" dirty="0"/>
          </a:p>
        </p:txBody>
      </p:sp>
      <p:grpSp>
        <p:nvGrpSpPr>
          <p:cNvPr id="2" name="Группа 28"/>
          <p:cNvGrpSpPr/>
          <p:nvPr/>
        </p:nvGrpSpPr>
        <p:grpSpPr>
          <a:xfrm>
            <a:off x="467544" y="1772816"/>
            <a:ext cx="8208912" cy="1008112"/>
            <a:chOff x="5220072" y="2060848"/>
            <a:chExt cx="6576856" cy="100811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«Новый завет»</a:t>
              </a:r>
              <a:endParaRPr lang="ru-RU" sz="2400" dirty="0">
                <a:latin typeface="Arno Pro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А.</a:t>
              </a:r>
              <a:endParaRPr lang="ru-RU" sz="3200" dirty="0"/>
            </a:p>
          </p:txBody>
        </p:sp>
      </p:grpSp>
      <p:grpSp>
        <p:nvGrpSpPr>
          <p:cNvPr id="3" name="Группа 29"/>
          <p:cNvGrpSpPr/>
          <p:nvPr/>
        </p:nvGrpSpPr>
        <p:grpSpPr>
          <a:xfrm>
            <a:off x="467544" y="2924944"/>
            <a:ext cx="8208912" cy="1008112"/>
            <a:chOff x="5220072" y="2060848"/>
            <a:chExt cx="6576856" cy="100811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«Сборник поучений»</a:t>
              </a:r>
              <a:endParaRPr lang="ru-RU" sz="2400" dirty="0">
                <a:latin typeface="Arno Pro" pitchFamily="18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Б.</a:t>
              </a:r>
              <a:endParaRPr lang="ru-RU" sz="3200" dirty="0"/>
            </a:p>
          </p:txBody>
        </p:sp>
      </p:grpSp>
      <p:grpSp>
        <p:nvGrpSpPr>
          <p:cNvPr id="4" name="Группа 36"/>
          <p:cNvGrpSpPr/>
          <p:nvPr/>
        </p:nvGrpSpPr>
        <p:grpSpPr>
          <a:xfrm>
            <a:off x="467544" y="4077072"/>
            <a:ext cx="8208912" cy="1008112"/>
            <a:chOff x="5220072" y="2060848"/>
            <a:chExt cx="6576856" cy="1008112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«Благая весть»</a:t>
              </a:r>
              <a:endParaRPr lang="ru-RU" sz="2200" dirty="0">
                <a:latin typeface="Arno Pro" pitchFamily="18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В.</a:t>
              </a:r>
              <a:endParaRPr lang="ru-RU" sz="3200" dirty="0"/>
            </a:p>
          </p:txBody>
        </p:sp>
      </p:grpSp>
      <p:grpSp>
        <p:nvGrpSpPr>
          <p:cNvPr id="5" name="Группа 39"/>
          <p:cNvGrpSpPr/>
          <p:nvPr/>
        </p:nvGrpSpPr>
        <p:grpSpPr>
          <a:xfrm>
            <a:off x="467544" y="5229200"/>
            <a:ext cx="8208912" cy="1008112"/>
            <a:chOff x="5220072" y="2060848"/>
            <a:chExt cx="6576856" cy="100811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200" dirty="0" smtClean="0"/>
                <a:t> </a:t>
              </a:r>
              <a:r>
                <a:rPr lang="ru-RU" sz="2400" dirty="0" smtClean="0"/>
                <a:t>«Свод заповедей»</a:t>
              </a:r>
              <a:endParaRPr lang="ru-RU" sz="2200" dirty="0">
                <a:latin typeface="Arno Pro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Г.</a:t>
              </a:r>
              <a:endParaRPr lang="ru-RU" sz="3200" dirty="0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467544" y="6525344"/>
            <a:ext cx="8208912" cy="108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Минута_на_обсужд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3573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064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467544" y="404664"/>
            <a:ext cx="820891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</a:t>
            </a:r>
            <a:r>
              <a:rPr lang="ru-RU" sz="2800" dirty="0" smtClean="0"/>
              <a:t>. </a:t>
            </a:r>
            <a:r>
              <a:rPr lang="ru-RU" sz="4000" b="1" dirty="0" smtClean="0"/>
              <a:t>Слово Евангелие означает …</a:t>
            </a:r>
            <a:endParaRPr lang="ru-RU" sz="4000" dirty="0" smtClean="0"/>
          </a:p>
          <a:p>
            <a:pPr lvl="0"/>
            <a:endParaRPr lang="ru-RU" sz="2800" dirty="0"/>
          </a:p>
        </p:txBody>
      </p:sp>
      <p:grpSp>
        <p:nvGrpSpPr>
          <p:cNvPr id="2" name="Группа 28"/>
          <p:cNvGrpSpPr/>
          <p:nvPr/>
        </p:nvGrpSpPr>
        <p:grpSpPr>
          <a:xfrm>
            <a:off x="467544" y="1772816"/>
            <a:ext cx="8208912" cy="1008112"/>
            <a:chOff x="5220072" y="2060848"/>
            <a:chExt cx="6576856" cy="100811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«Новый завет»</a:t>
              </a:r>
              <a:endParaRPr lang="ru-RU" sz="2400" dirty="0">
                <a:latin typeface="Arno Pro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А.</a:t>
              </a:r>
              <a:endParaRPr lang="ru-RU" sz="3200" dirty="0"/>
            </a:p>
          </p:txBody>
        </p:sp>
      </p:grpSp>
      <p:grpSp>
        <p:nvGrpSpPr>
          <p:cNvPr id="3" name="Группа 29"/>
          <p:cNvGrpSpPr/>
          <p:nvPr/>
        </p:nvGrpSpPr>
        <p:grpSpPr>
          <a:xfrm>
            <a:off x="467544" y="2924944"/>
            <a:ext cx="8208912" cy="1008112"/>
            <a:chOff x="5220072" y="2060848"/>
            <a:chExt cx="6576856" cy="1008112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dirty="0" smtClean="0"/>
                <a:t> «Сборник поучений»</a:t>
              </a:r>
              <a:endParaRPr lang="ru-RU" sz="2400" dirty="0">
                <a:latin typeface="Arno Pro" pitchFamily="18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Б.</a:t>
              </a:r>
              <a:endParaRPr lang="ru-RU" sz="3200" dirty="0"/>
            </a:p>
          </p:txBody>
        </p:sp>
      </p:grpSp>
      <p:grpSp>
        <p:nvGrpSpPr>
          <p:cNvPr id="4" name="Группа 36"/>
          <p:cNvGrpSpPr/>
          <p:nvPr/>
        </p:nvGrpSpPr>
        <p:grpSpPr>
          <a:xfrm>
            <a:off x="467544" y="4077072"/>
            <a:ext cx="8208912" cy="1008112"/>
            <a:chOff x="5220072" y="2060848"/>
            <a:chExt cx="6576856" cy="1008112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400" b="1" dirty="0" smtClean="0">
                  <a:solidFill>
                    <a:srgbClr val="00B050"/>
                  </a:solidFill>
                </a:rPr>
                <a:t> «Благая весть»</a:t>
              </a:r>
              <a:endParaRPr lang="ru-RU" sz="2200" b="1" dirty="0">
                <a:solidFill>
                  <a:srgbClr val="00B050"/>
                </a:solidFill>
                <a:latin typeface="Arno Pro" pitchFamily="18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</a:t>
              </a:r>
              <a:r>
                <a:rPr lang="ru-RU" sz="3200" b="1" dirty="0" smtClean="0">
                  <a:solidFill>
                    <a:srgbClr val="00B050"/>
                  </a:solidFill>
                </a:rPr>
                <a:t>В.</a:t>
              </a:r>
              <a:endParaRPr lang="ru-RU" sz="32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5" name="Группа 39"/>
          <p:cNvGrpSpPr/>
          <p:nvPr/>
        </p:nvGrpSpPr>
        <p:grpSpPr>
          <a:xfrm>
            <a:off x="467544" y="5229200"/>
            <a:ext cx="8208912" cy="1008112"/>
            <a:chOff x="5220072" y="2060848"/>
            <a:chExt cx="6576856" cy="100811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796136" y="2060848"/>
              <a:ext cx="6000792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200" dirty="0" smtClean="0"/>
                <a:t> </a:t>
              </a:r>
              <a:r>
                <a:rPr lang="ru-RU" sz="2400" dirty="0" smtClean="0"/>
                <a:t>«Свод заповедей»</a:t>
              </a:r>
              <a:endParaRPr lang="ru-RU" sz="2200" dirty="0">
                <a:latin typeface="Arno Pro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220072" y="2060848"/>
              <a:ext cx="576064" cy="100811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3200" dirty="0" smtClean="0"/>
                <a:t> Г.</a:t>
              </a:r>
              <a:endParaRPr lang="ru-RU" sz="3200" dirty="0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8180e32e776b302f3699ebe7c686657efbc5"/>
</p:tagLst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</TotalTime>
  <Words>560</Words>
  <Application>Microsoft Office PowerPoint</Application>
  <PresentationFormat>Экран (4:3)</PresentationFormat>
  <Paragraphs>154</Paragraphs>
  <Slides>25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SPEEDxp</dc:creator>
  <cp:lastModifiedBy>user</cp:lastModifiedBy>
  <cp:revision>161</cp:revision>
  <dcterms:created xsi:type="dcterms:W3CDTF">2011-05-01T09:27:47Z</dcterms:created>
  <dcterms:modified xsi:type="dcterms:W3CDTF">2019-04-24T16:25:18Z</dcterms:modified>
</cp:coreProperties>
</file>